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59" r:id="rId4"/>
    <p:sldId id="266" r:id="rId5"/>
    <p:sldId id="637" r:id="rId6"/>
    <p:sldId id="638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1CDD9-43E9-A544-B889-BD207C64C58C}" v="29" dt="2025-12-08T17:52:09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>
        <p:scale>
          <a:sx n="75" d="100"/>
          <a:sy n="75" d="100"/>
        </p:scale>
        <p:origin x="76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69324-DB00-724D-9F33-94768EEA94F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1D03F-7978-5E46-8D6D-E37A8BAF7B5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029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BBCC2-6C36-1E44-B4A2-A903C4DDA2C1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105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EBF1-C717-0642-2192-D80C5EA7D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C501B-BAFF-175B-16BA-45ECB509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6562-6236-EAF7-BA8C-24565B93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94AEE-AAFC-1C83-AE5E-78C07225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64E17-2C93-0F35-CEDF-0D830DBC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336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2734-6791-16DC-E417-A2C55075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F7669-D271-5CB0-3034-FA90D313A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6A0A-E9BB-B26D-F518-5FA92866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E9A3B-03DF-F71E-39A9-A5241478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1E62B-FDB2-E55E-73E4-CB5E7E8A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087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23F9A-F72F-83D1-3113-3B82F7582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771D9-5FD0-A13A-70B0-70B077401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AF575-2298-A672-3C82-455AEA9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4A46-F53D-7223-D37A-DAFCD464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AB93C-6A33-6AD3-3554-F5CF895B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74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8493-6E59-2D93-4EC2-40F22509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A2AB-93E1-0132-32F7-2D0B890D3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98CE-6165-9EA9-181A-82273814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28E72-36F0-5B82-7D10-361469D2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2CA6-ABD8-63CB-050C-63CA290D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72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A7D2-0CB0-7666-A89F-DDC30E80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5E83-DF18-3684-AD95-75C32F87A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8CF9-BE73-C6CB-554E-C5AAD143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58DF-F2CD-9ED5-7C94-988F9E8E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D863-93F5-A193-BF67-9EB44B4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47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65AC-226C-1C73-EC52-E86F49FC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A54C-8F9D-25CC-B663-AAC12813A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032B-9E32-CB11-43A7-155C951F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94F9E-58C8-DD36-7313-0E3656D9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2FF84-FE4F-886F-C046-F576DBCF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FDD6-E982-9CE5-BF05-C1130654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502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F12C-5A06-1BB5-8884-1FC58FBE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E2331-6AAF-86E1-A3A8-B3749783E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965C2-EA14-FA85-4085-F5EB9F50A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A21BA-9A88-A044-9DB1-B663CD047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1773C-58FE-19FB-DF3D-798EA10FD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33CC8-239E-B1EA-553C-24BF7911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4A5B2-2445-653D-41C4-EA5C7ECC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8F00B-BD1E-E05D-A77B-B2049919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2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C881-1A90-09E9-FB7D-2B078196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C4CDE-3743-5E7C-82BD-9F3E5799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24B0B-01A0-0E10-BC78-36F3441A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838C-3A8E-CB4B-3EAF-55CED041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608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6B215-408D-D136-17E8-105D2FEF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5A744-ADE1-FDE5-0753-8B92710C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2AA1-E3B9-27E2-8E68-605427B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4870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6830-1110-163D-B3E6-3C962F0C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4D028-2A4C-3F6E-9C5A-F36C05C21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1703C-CDB2-1650-E766-35DF1EA2C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8382F-60B4-62C0-EB34-DDC683C0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6421E-5A63-38E9-2057-6683E62B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1A586-2EAF-9253-B5F5-DF2DCB4E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166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3BEC-FBFB-D436-EBF1-4C2E4D81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1D73A-7384-4CE2-1863-968763DE0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61349-B206-5D5C-22A9-9A2919D4A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7B590-916A-A66C-6A65-15C08125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B6BD3-44FD-1C21-9398-E66966DB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113D-4722-803A-45F8-7BDE3979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38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543D5-98F4-60C5-8EA6-729A2947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2F526-BD06-1851-06BF-C4C1C119C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3B6C-B968-8B17-BC7C-264E86481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8F45-E02B-DC4E-B4EC-C411B71E6B78}" type="datetimeFigureOut">
              <a:rPr lang="en-NL" smtClean="0"/>
              <a:t>08/12/2025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6F9E2-3FB5-56AC-FB64-67CB3047A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1233C-913B-360B-72D1-C7E210F8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1955-4376-644E-B44E-2C0535F9156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08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DB5A-04B1-6125-E206-5151EE02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416" y="2010147"/>
            <a:ext cx="9516534" cy="1418853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en-GB" sz="3600" dirty="0"/>
              <a:t>Optimal Control of Probabilistic Dynamics Models via Mean Hamiltonian Minimization</a:t>
            </a:r>
            <a:endParaRPr lang="en-NL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1D464-9E53-93F6-FD78-76D5C96F7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813" y="5717753"/>
            <a:ext cx="7853052" cy="649179"/>
          </a:xfrm>
        </p:spPr>
        <p:txBody>
          <a:bodyPr anchor="ctr">
            <a:noAutofit/>
          </a:bodyPr>
          <a:lstStyle/>
          <a:p>
            <a:r>
              <a:rPr lang="en-NL" sz="2800" dirty="0">
                <a:latin typeface="+mj-lt"/>
              </a:rPr>
              <a:t>David Leeftink</a:t>
            </a:r>
          </a:p>
          <a:p>
            <a:r>
              <a:rPr lang="en-NL" sz="2800" dirty="0">
                <a:latin typeface="+mj-lt"/>
              </a:rPr>
              <a:t>Radboud University, the Netherlands.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A033B-A52D-DEA0-62B1-45141405DC4B}"/>
              </a:ext>
            </a:extLst>
          </p:cNvPr>
          <p:cNvSpPr txBox="1"/>
          <p:nvPr/>
        </p:nvSpPr>
        <p:spPr>
          <a:xfrm>
            <a:off x="1044641" y="3880999"/>
            <a:ext cx="1050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</a:rPr>
              <a:t>Workshop on Stochastic Planning &amp; Control of Dynamical Systems</a:t>
            </a:r>
          </a:p>
          <a:p>
            <a:pPr algn="ctr"/>
            <a:r>
              <a:rPr lang="en-NL" sz="2800" dirty="0">
                <a:latin typeface="+mj-lt"/>
              </a:rPr>
              <a:t>CDC, 2025.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24316-56F3-6CB3-5C5F-D4CEAF5D2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70" y="491068"/>
            <a:ext cx="3331027" cy="7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DD3CAC-8E03-31C5-0137-03FE8BE5E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86" y="4367978"/>
            <a:ext cx="11013608" cy="220272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6B18C-859C-00F6-E215-934CC26F4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80"/>
          <a:stretch/>
        </p:blipFill>
        <p:spPr>
          <a:xfrm>
            <a:off x="576817" y="2361316"/>
            <a:ext cx="3444993" cy="698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7DA2B-586E-F454-5634-23D22A1E09B1}"/>
              </a:ext>
            </a:extLst>
          </p:cNvPr>
          <p:cNvSpPr txBox="1"/>
          <p:nvPr/>
        </p:nvSpPr>
        <p:spPr>
          <a:xfrm>
            <a:off x="1255363" y="1959432"/>
            <a:ext cx="293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NL" sz="2000" dirty="0">
                <a:solidFill>
                  <a:schemeClr val="accent1">
                    <a:lumMod val="75000"/>
                  </a:schemeClr>
                </a:solidFill>
              </a:rPr>
              <a:t>on-linear control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E12A7-2212-65E2-81EA-3E7A163C3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080"/>
          <a:stretch/>
        </p:blipFill>
        <p:spPr>
          <a:xfrm>
            <a:off x="4341031" y="2273344"/>
            <a:ext cx="4208767" cy="871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9FEE9-9D68-7F41-B0E8-3A13DF1BB794}"/>
              </a:ext>
            </a:extLst>
          </p:cNvPr>
          <p:cNvSpPr txBox="1"/>
          <p:nvPr/>
        </p:nvSpPr>
        <p:spPr>
          <a:xfrm>
            <a:off x="6111792" y="2008316"/>
            <a:ext cx="119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</a:rPr>
              <a:t>Objective</a:t>
            </a:r>
            <a:endParaRPr lang="en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890B6-2789-DF20-AAA5-2C666DAFCD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383"/>
          <a:stretch/>
        </p:blipFill>
        <p:spPr>
          <a:xfrm>
            <a:off x="8753857" y="2490022"/>
            <a:ext cx="2863996" cy="1282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44A8D1-A11B-86AF-C514-751F88F4F87E}"/>
              </a:ext>
            </a:extLst>
          </p:cNvPr>
          <p:cNvSpPr txBox="1"/>
          <p:nvPr/>
        </p:nvSpPr>
        <p:spPr>
          <a:xfrm>
            <a:off x="10038896" y="1959432"/>
            <a:ext cx="644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</a:rPr>
              <a:t>Task</a:t>
            </a:r>
            <a:endParaRPr lang="en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9A5BF7E-0FF4-36F8-1190-25A6FEA23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86" y="4120778"/>
            <a:ext cx="11013610" cy="220272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87E0D0-120C-CB60-7857-07B2EEDD2AC0}"/>
              </a:ext>
            </a:extLst>
          </p:cNvPr>
          <p:cNvSpPr txBox="1">
            <a:spLocks/>
          </p:cNvSpPr>
          <p:nvPr/>
        </p:nvSpPr>
        <p:spPr>
          <a:xfrm>
            <a:off x="414141" y="467420"/>
            <a:ext cx="9533048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4000" b="1" dirty="0"/>
              <a:t>Optimal control and online planning</a:t>
            </a:r>
          </a:p>
        </p:txBody>
      </p:sp>
    </p:spTree>
    <p:extLst>
      <p:ext uri="{BB962C8B-B14F-4D97-AF65-F5344CB8AC3E}">
        <p14:creationId xmlns:p14="http://schemas.microsoft.com/office/powerpoint/2010/main" val="194168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CC4E05-9D30-010D-25DA-E7B5129AFA9B}"/>
              </a:ext>
            </a:extLst>
          </p:cNvPr>
          <p:cNvSpPr txBox="1"/>
          <p:nvPr/>
        </p:nvSpPr>
        <p:spPr>
          <a:xfrm>
            <a:off x="335766" y="1768112"/>
            <a:ext cx="596492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28600" defTabSz="9144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 as crucial component in MBRL </a:t>
            </a:r>
          </a:p>
          <a:p>
            <a:pPr marL="857250" lvl="1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NL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deterministic: </a:t>
            </a: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NL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mall errors can be exploited</a:t>
            </a:r>
          </a:p>
          <a:p>
            <a:pPr marL="857250" lvl="1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Infer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posterior distribution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 dynamics</a:t>
            </a:r>
          </a:p>
          <a:p>
            <a:pPr marL="628650" lvl="1" defTabSz="914400">
              <a:spcAft>
                <a:spcPts val="200"/>
              </a:spcAft>
            </a:pP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Data-efficiency</a:t>
            </a:r>
          </a:p>
          <a:p>
            <a:pPr marL="628650" lvl="1" defTabSz="914400">
              <a:spcAft>
                <a:spcPts val="200"/>
              </a:spcAft>
            </a:pP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Safety</a:t>
            </a:r>
          </a:p>
          <a:p>
            <a:pPr marL="628650" lvl="1" defTabSz="914400">
              <a:spcAft>
                <a:spcPts val="200"/>
              </a:spcAft>
            </a:pP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0050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Planning:</a:t>
            </a:r>
          </a:p>
          <a:p>
            <a:pPr marL="857250" lvl="1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MPC: Optimize actions over receding horizon</a:t>
            </a:r>
          </a:p>
          <a:p>
            <a:pPr marL="857250" lvl="1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Learned posterior over </a:t>
            </a: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</a:p>
          <a:p>
            <a:pPr marL="857250" lvl="1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0050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Challenge:</a:t>
            </a:r>
          </a:p>
          <a:p>
            <a:pPr marL="857250" lvl="1" indent="-2286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Trajectory optimization becomes significantly harder</a:t>
            </a:r>
          </a:p>
          <a:p>
            <a:pPr marL="628650" lvl="1" defTabSz="914400">
              <a:spcAft>
                <a:spcPts val="200"/>
              </a:spcAft>
            </a:pP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CA7A27-26D2-772F-65D1-FCA7AC3A15EE}"/>
              </a:ext>
            </a:extLst>
          </p:cNvPr>
          <p:cNvGrpSpPr/>
          <p:nvPr/>
        </p:nvGrpSpPr>
        <p:grpSpPr>
          <a:xfrm>
            <a:off x="6582650" y="226850"/>
            <a:ext cx="4881217" cy="4471833"/>
            <a:chOff x="6176250" y="599383"/>
            <a:chExt cx="6206635" cy="56860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DB2446-82FE-0DD8-1519-E1791B81938E}"/>
                </a:ext>
              </a:extLst>
            </p:cNvPr>
            <p:cNvSpPr/>
            <p:nvPr/>
          </p:nvSpPr>
          <p:spPr>
            <a:xfrm>
              <a:off x="7497828" y="3042461"/>
              <a:ext cx="773723" cy="136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9CAA16-2700-5AB1-2450-3928845D722F}"/>
                </a:ext>
              </a:extLst>
            </p:cNvPr>
            <p:cNvGrpSpPr/>
            <p:nvPr/>
          </p:nvGrpSpPr>
          <p:grpSpPr>
            <a:xfrm>
              <a:off x="8478336" y="957564"/>
              <a:ext cx="3904549" cy="455337"/>
              <a:chOff x="7666307" y="945840"/>
              <a:chExt cx="2659851" cy="31018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72E7588-E60D-147A-0339-DA0BFB4E5F45}"/>
                  </a:ext>
                </a:extLst>
              </p:cNvPr>
              <p:cNvGrpSpPr/>
              <p:nvPr/>
            </p:nvGrpSpPr>
            <p:grpSpPr>
              <a:xfrm>
                <a:off x="7666307" y="953369"/>
                <a:ext cx="2659851" cy="302655"/>
                <a:chOff x="7666307" y="953369"/>
                <a:chExt cx="2659851" cy="302655"/>
              </a:xfrm>
            </p:grpSpPr>
            <p:pic>
              <p:nvPicPr>
                <p:cNvPr id="8" name="Picture 7" descr="A group of math symbols&#10;&#10;Description automatically generated">
                  <a:extLst>
                    <a:ext uri="{FF2B5EF4-FFF2-40B4-BE49-F238E27FC236}">
                      <a16:creationId xmlns:a16="http://schemas.microsoft.com/office/drawing/2014/main" id="{B0B5BC6D-B3B3-0F8A-FA9C-F57321E533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64070"/>
                <a:stretch/>
              </p:blipFill>
              <p:spPr>
                <a:xfrm>
                  <a:off x="7666307" y="953369"/>
                  <a:ext cx="2659851" cy="302655"/>
                </a:xfrm>
                <a:prstGeom prst="rect">
                  <a:avLst/>
                </a:prstGeom>
              </p:spPr>
            </p:pic>
            <p:pic>
              <p:nvPicPr>
                <p:cNvPr id="9" name="Picture 8" descr="A close-up of a number&#10;&#10;Description automatically generated">
                  <a:extLst>
                    <a:ext uri="{FF2B5EF4-FFF2-40B4-BE49-F238E27FC236}">
                      <a16:creationId xmlns:a16="http://schemas.microsoft.com/office/drawing/2014/main" id="{E2C032BF-403A-0A39-49DB-0E2E79EBD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1133" b="11426"/>
                <a:stretch/>
              </p:blipFill>
              <p:spPr>
                <a:xfrm>
                  <a:off x="8274550" y="983901"/>
                  <a:ext cx="352667" cy="227223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AA58595-12ED-F2DF-2A98-19E3955B0C74}"/>
                    </a:ext>
                  </a:extLst>
                </p:cNvPr>
                <p:cNvSpPr/>
                <p:nvPr/>
              </p:nvSpPr>
              <p:spPr>
                <a:xfrm>
                  <a:off x="8627217" y="983901"/>
                  <a:ext cx="960839" cy="2347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pic>
            <p:nvPicPr>
              <p:cNvPr id="11" name="Picture 10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D4EEDC17-D59D-C88B-4B6E-1928E26E5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6182" t="-14836" b="11426"/>
              <a:stretch/>
            </p:blipFill>
            <p:spPr>
              <a:xfrm>
                <a:off x="8613921" y="945840"/>
                <a:ext cx="99720" cy="265285"/>
              </a:xfrm>
              <a:prstGeom prst="rect">
                <a:avLst/>
              </a:prstGeom>
            </p:spPr>
          </p:pic>
        </p:grpSp>
        <p:pic>
          <p:nvPicPr>
            <p:cNvPr id="13" name="Picture 12" descr="A diagram of a spiral&#10;&#10;Description automatically generated with medium confidence">
              <a:extLst>
                <a:ext uri="{FF2B5EF4-FFF2-40B4-BE49-F238E27FC236}">
                  <a16:creationId xmlns:a16="http://schemas.microsoft.com/office/drawing/2014/main" id="{99D26AAD-01CF-8579-544D-6E8D82B22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403" r="68905" b="-1"/>
            <a:stretch/>
          </p:blipFill>
          <p:spPr>
            <a:xfrm>
              <a:off x="6453788" y="2731903"/>
              <a:ext cx="1643944" cy="1486707"/>
            </a:xfrm>
            <a:prstGeom prst="rect">
              <a:avLst/>
            </a:prstGeom>
          </p:spPr>
        </p:pic>
        <p:pic>
          <p:nvPicPr>
            <p:cNvPr id="14" name="Picture 13" descr="A close-up of a number&#10;&#10;Description automatically generated">
              <a:extLst>
                <a:ext uri="{FF2B5EF4-FFF2-40B4-BE49-F238E27FC236}">
                  <a16:creationId xmlns:a16="http://schemas.microsoft.com/office/drawing/2014/main" id="{BFB762E6-48ED-2301-978C-6E3D8629D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584" r="11116" b="27548"/>
            <a:stretch/>
          </p:blipFill>
          <p:spPr>
            <a:xfrm>
              <a:off x="7232782" y="2528026"/>
              <a:ext cx="151316" cy="174751"/>
            </a:xfrm>
            <a:prstGeom prst="rect">
              <a:avLst/>
            </a:prstGeom>
          </p:spPr>
        </p:pic>
        <p:pic>
          <p:nvPicPr>
            <p:cNvPr id="15" name="Picture 14" descr="A comparison of graphs with numbers&#10;&#10;Description automatically generated with medium confidence">
              <a:extLst>
                <a:ext uri="{FF2B5EF4-FFF2-40B4-BE49-F238E27FC236}">
                  <a16:creationId xmlns:a16="http://schemas.microsoft.com/office/drawing/2014/main" id="{EE9B5A4F-1B3A-6D65-C2AE-827652C1D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878" t="1687" r="70439" b="90556"/>
            <a:stretch/>
          </p:blipFill>
          <p:spPr>
            <a:xfrm>
              <a:off x="6176250" y="3211805"/>
              <a:ext cx="325410" cy="217393"/>
            </a:xfrm>
            <a:prstGeom prst="rect">
              <a:avLst/>
            </a:prstGeom>
          </p:spPr>
        </p:pic>
        <p:pic>
          <p:nvPicPr>
            <p:cNvPr id="16" name="Picture 15" descr="A comparison of graphs with numbers&#10;&#10;Description automatically generated with medium confidence">
              <a:extLst>
                <a:ext uri="{FF2B5EF4-FFF2-40B4-BE49-F238E27FC236}">
                  <a16:creationId xmlns:a16="http://schemas.microsoft.com/office/drawing/2014/main" id="{431D71C2-E55F-4ED7-0540-4C47D0BAC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738" t="1837" r="24579" b="90406"/>
            <a:stretch/>
          </p:blipFill>
          <p:spPr>
            <a:xfrm>
              <a:off x="7141630" y="4226935"/>
              <a:ext cx="325410" cy="217393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1EC202-DE87-DD56-C70E-4DF96BF28D41}"/>
                </a:ext>
              </a:extLst>
            </p:cNvPr>
            <p:cNvGrpSpPr/>
            <p:nvPr/>
          </p:nvGrpSpPr>
          <p:grpSpPr>
            <a:xfrm>
              <a:off x="8207486" y="4738467"/>
              <a:ext cx="1759852" cy="1547005"/>
              <a:chOff x="8612198" y="2923529"/>
              <a:chExt cx="2226134" cy="1956892"/>
            </a:xfrm>
          </p:grpSpPr>
          <p:pic>
            <p:nvPicPr>
              <p:cNvPr id="20" name="Picture 19" descr="A diagram of a spiral&#10;&#10;Description automatically generated with medium confidence">
                <a:extLst>
                  <a:ext uri="{FF2B5EF4-FFF2-40B4-BE49-F238E27FC236}">
                    <a16:creationId xmlns:a16="http://schemas.microsoft.com/office/drawing/2014/main" id="{EEEC9D64-515D-9F6C-764A-6D29D3518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3319" r="-218"/>
              <a:stretch/>
            </p:blipFill>
            <p:spPr>
              <a:xfrm>
                <a:off x="10425955" y="3039724"/>
                <a:ext cx="412377" cy="1815185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EDE88A2-8A71-13C3-8C6E-12B0F61E2062}"/>
                  </a:ext>
                </a:extLst>
              </p:cNvPr>
              <p:cNvGrpSpPr/>
              <p:nvPr/>
            </p:nvGrpSpPr>
            <p:grpSpPr>
              <a:xfrm>
                <a:off x="8612198" y="2923529"/>
                <a:ext cx="1858581" cy="1956892"/>
                <a:chOff x="8612198" y="2923529"/>
                <a:chExt cx="1858581" cy="1956892"/>
              </a:xfrm>
            </p:grpSpPr>
            <p:pic>
              <p:nvPicPr>
                <p:cNvPr id="22" name="Picture 21" descr="A close-up of a number&#10;&#10;Description automatically generated">
                  <a:extLst>
                    <a:ext uri="{FF2B5EF4-FFF2-40B4-BE49-F238E27FC236}">
                      <a16:creationId xmlns:a16="http://schemas.microsoft.com/office/drawing/2014/main" id="{9397ED53-9E8B-34F9-D11C-8509B5C395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1426"/>
                <a:stretch/>
              </p:blipFill>
              <p:spPr>
                <a:xfrm>
                  <a:off x="9235816" y="2923529"/>
                  <a:ext cx="767116" cy="241528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diagram of a spiral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1DF5578E-7035-2D68-EC73-1916C23CE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1178" t="7873" r="37727"/>
                <a:stretch/>
              </p:blipFill>
              <p:spPr>
                <a:xfrm>
                  <a:off x="8612198" y="3208149"/>
                  <a:ext cx="1858581" cy="1672272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695208-F0A6-CED5-8ECD-5B91AFD6A4F7}"/>
                </a:ext>
              </a:extLst>
            </p:cNvPr>
            <p:cNvSpPr txBox="1"/>
            <p:nvPr/>
          </p:nvSpPr>
          <p:spPr>
            <a:xfrm>
              <a:off x="8756227" y="599383"/>
              <a:ext cx="794519" cy="46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b="1" i="1" dirty="0">
                  <a:latin typeface="+mj-lt"/>
                </a:rPr>
                <a:t>Prior</a:t>
              </a:r>
              <a:endParaRPr lang="en-NL" sz="1600" b="1" i="1" dirty="0"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52310-7117-8D4F-AFB5-17F56E1228C5}"/>
                </a:ext>
              </a:extLst>
            </p:cNvPr>
            <p:cNvSpPr txBox="1"/>
            <p:nvPr/>
          </p:nvSpPr>
          <p:spPr>
            <a:xfrm>
              <a:off x="6746772" y="2110450"/>
              <a:ext cx="1429400" cy="46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b="1" dirty="0">
                  <a:latin typeface="+mj-lt"/>
                </a:rPr>
                <a:t>Likelihood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EF80EF-409D-5221-4B33-0C34C482BDD8}"/>
                </a:ext>
              </a:extLst>
            </p:cNvPr>
            <p:cNvSpPr txBox="1"/>
            <p:nvPr/>
          </p:nvSpPr>
          <p:spPr>
            <a:xfrm>
              <a:off x="8478336" y="4346273"/>
              <a:ext cx="1281096" cy="46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b="1" i="1" dirty="0">
                  <a:latin typeface="+mj-lt"/>
                </a:rPr>
                <a:t>Posterior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DA12E1-DE4B-7C26-5F3E-4CF3DF37B9D1}"/>
                </a:ext>
              </a:extLst>
            </p:cNvPr>
            <p:cNvGrpSpPr/>
            <p:nvPr/>
          </p:nvGrpSpPr>
          <p:grpSpPr>
            <a:xfrm>
              <a:off x="9636985" y="2432246"/>
              <a:ext cx="2310866" cy="2123312"/>
              <a:chOff x="9128537" y="2312847"/>
              <a:chExt cx="2285722" cy="2699950"/>
            </a:xfrm>
          </p:grpSpPr>
          <p:pic>
            <p:nvPicPr>
              <p:cNvPr id="18" name="Picture 17" descr="A comparison of graphs with numbers&#10;&#10;Description automatically generated with medium confidence">
                <a:extLst>
                  <a:ext uri="{FF2B5EF4-FFF2-40B4-BE49-F238E27FC236}">
                    <a16:creationId xmlns:a16="http://schemas.microsoft.com/office/drawing/2014/main" id="{C8D810C5-9BC9-A69A-063D-BC1E06C95B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" r="51017"/>
              <a:stretch/>
            </p:blipFill>
            <p:spPr>
              <a:xfrm>
                <a:off x="9128537" y="2312847"/>
                <a:ext cx="2253308" cy="1459228"/>
              </a:xfrm>
              <a:prstGeom prst="rect">
                <a:avLst/>
              </a:prstGeom>
            </p:spPr>
          </p:pic>
          <p:pic>
            <p:nvPicPr>
              <p:cNvPr id="27" name="Picture 26" descr="A comparison of graphs with numbers&#10;&#10;Description automatically generated with medium confidence">
                <a:extLst>
                  <a:ext uri="{FF2B5EF4-FFF2-40B4-BE49-F238E27FC236}">
                    <a16:creationId xmlns:a16="http://schemas.microsoft.com/office/drawing/2014/main" id="{FF035808-C721-E616-0F4F-4724785930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9972" t="1662" r="3952"/>
              <a:stretch/>
            </p:blipFill>
            <p:spPr>
              <a:xfrm>
                <a:off x="9294619" y="3577817"/>
                <a:ext cx="2119640" cy="1434980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CCE749-B1E5-C87C-D0BB-F7E184223240}"/>
                </a:ext>
              </a:extLst>
            </p:cNvPr>
            <p:cNvSpPr txBox="1"/>
            <p:nvPr/>
          </p:nvSpPr>
          <p:spPr>
            <a:xfrm>
              <a:off x="10269924" y="2101794"/>
              <a:ext cx="1414155" cy="46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b="1" i="1" dirty="0">
                  <a:latin typeface="+mj-lt"/>
                </a:rPr>
                <a:t>Prediction</a:t>
              </a:r>
            </a:p>
          </p:txBody>
        </p: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F28C1C1F-318C-FA0F-0F11-F1FA8FB3557A}"/>
                </a:ext>
              </a:extLst>
            </p:cNvPr>
            <p:cNvSpPr/>
            <p:nvPr/>
          </p:nvSpPr>
          <p:spPr>
            <a:xfrm rot="16200000" flipV="1">
              <a:off x="10254377" y="4833698"/>
              <a:ext cx="1051702" cy="877072"/>
            </a:xfrm>
            <a:prstGeom prst="ben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tx1"/>
                </a:solidFill>
              </a:endParaRPr>
            </a:p>
          </p:txBody>
        </p:sp>
        <p:sp>
          <p:nvSpPr>
            <p:cNvPr id="31" name="Bent Arrow 30">
              <a:extLst>
                <a:ext uri="{FF2B5EF4-FFF2-40B4-BE49-F238E27FC236}">
                  <a16:creationId xmlns:a16="http://schemas.microsoft.com/office/drawing/2014/main" id="{729B0C21-9B56-AAEE-EE8D-2A0A1B09DC77}"/>
                </a:ext>
              </a:extLst>
            </p:cNvPr>
            <p:cNvSpPr/>
            <p:nvPr/>
          </p:nvSpPr>
          <p:spPr>
            <a:xfrm rot="10800000" flipV="1">
              <a:off x="10342476" y="1029517"/>
              <a:ext cx="813816" cy="977482"/>
            </a:xfrm>
            <a:prstGeom prst="ben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tx1"/>
                </a:solidFill>
              </a:endParaRPr>
            </a:p>
          </p:txBody>
        </p:sp>
        <p:sp>
          <p:nvSpPr>
            <p:cNvPr id="34" name="Bent Arrow 33">
              <a:extLst>
                <a:ext uri="{FF2B5EF4-FFF2-40B4-BE49-F238E27FC236}">
                  <a16:creationId xmlns:a16="http://schemas.microsoft.com/office/drawing/2014/main" id="{437A6BEE-D094-1588-0754-DE8CED6DA3E5}"/>
                </a:ext>
              </a:extLst>
            </p:cNvPr>
            <p:cNvSpPr/>
            <p:nvPr/>
          </p:nvSpPr>
          <p:spPr>
            <a:xfrm rot="5400000" flipV="1">
              <a:off x="7034119" y="1147380"/>
              <a:ext cx="977481" cy="868680"/>
            </a:xfrm>
            <a:prstGeom prst="ben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rgbClr val="7030A0"/>
                </a:solidFill>
              </a:endParaRPr>
            </a:p>
          </p:txBody>
        </p:sp>
        <p:sp>
          <p:nvSpPr>
            <p:cNvPr id="35" name="Bent Arrow 34">
              <a:extLst>
                <a:ext uri="{FF2B5EF4-FFF2-40B4-BE49-F238E27FC236}">
                  <a16:creationId xmlns:a16="http://schemas.microsoft.com/office/drawing/2014/main" id="{3B8DC202-0192-561B-468A-E4579166D8E0}"/>
                </a:ext>
              </a:extLst>
            </p:cNvPr>
            <p:cNvSpPr/>
            <p:nvPr/>
          </p:nvSpPr>
          <p:spPr>
            <a:xfrm flipV="1">
              <a:off x="7183162" y="4746383"/>
              <a:ext cx="813816" cy="1051702"/>
            </a:xfrm>
            <a:prstGeom prst="ben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tx1"/>
                </a:solidFill>
              </a:endParaRP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B4C8365-51DF-90E6-B5FC-725F170EA86B}"/>
              </a:ext>
            </a:extLst>
          </p:cNvPr>
          <p:cNvSpPr txBox="1">
            <a:spLocks/>
          </p:cNvSpPr>
          <p:nvPr/>
        </p:nvSpPr>
        <p:spPr>
          <a:xfrm>
            <a:off x="414141" y="467420"/>
            <a:ext cx="9533048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4000" b="1" dirty="0"/>
              <a:t>Uncertainty in RL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41C036A-5963-373D-E78D-F71AECFAD06A}"/>
              </a:ext>
            </a:extLst>
          </p:cNvPr>
          <p:cNvSpPr txBox="1">
            <a:spLocks/>
          </p:cNvSpPr>
          <p:nvPr/>
        </p:nvSpPr>
        <p:spPr>
          <a:xfrm>
            <a:off x="396062" y="1067590"/>
            <a:ext cx="8497383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b="1" dirty="0"/>
              <a:t>A model-based perspective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D42CA95-B49B-E04A-CD47-AF61828F2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4"/>
          <a:stretch/>
        </p:blipFill>
        <p:spPr bwMode="auto">
          <a:xfrm>
            <a:off x="7313380" y="5098912"/>
            <a:ext cx="3410137" cy="15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1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3B35E7F2-8334-3C00-219F-EBD1E2543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66" b="1256"/>
          <a:stretch/>
        </p:blipFill>
        <p:spPr bwMode="auto">
          <a:xfrm>
            <a:off x="1207521" y="2148305"/>
            <a:ext cx="10070079" cy="29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979FD-56F0-A76B-A05C-A2E152DB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76" y="1681323"/>
            <a:ext cx="2791848" cy="466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2159B8-F7B9-FAE5-34DB-660371DEC3D3}"/>
              </a:ext>
            </a:extLst>
          </p:cNvPr>
          <p:cNvSpPr txBox="1"/>
          <p:nvPr/>
        </p:nvSpPr>
        <p:spPr>
          <a:xfrm>
            <a:off x="4682998" y="5593603"/>
            <a:ext cx="33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i="1" dirty="0"/>
              <a:t>Mean Hamiltonian Minimization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F5188-2B9C-B6E8-EB95-AC2C4D531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53"/>
          <a:stretch/>
        </p:blipFill>
        <p:spPr>
          <a:xfrm>
            <a:off x="3812221" y="5962935"/>
            <a:ext cx="5324341" cy="52022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D98A9B-75B7-7A9E-DCC9-F2E8BD049E72}"/>
              </a:ext>
            </a:extLst>
          </p:cNvPr>
          <p:cNvSpPr txBox="1">
            <a:spLocks/>
          </p:cNvSpPr>
          <p:nvPr/>
        </p:nvSpPr>
        <p:spPr>
          <a:xfrm>
            <a:off x="439492" y="409900"/>
            <a:ext cx="9533048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4000" b="1" dirty="0"/>
              <a:t>Mean Hamiltonian Minimization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31AD16-BE8A-9DE4-642A-8C875E1E4D4D}"/>
              </a:ext>
            </a:extLst>
          </p:cNvPr>
          <p:cNvSpPr txBox="1">
            <a:spLocks/>
          </p:cNvSpPr>
          <p:nvPr/>
        </p:nvSpPr>
        <p:spPr>
          <a:xfrm>
            <a:off x="421413" y="1010070"/>
            <a:ext cx="9122843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b="1" dirty="0"/>
              <a:t>Necessary condition of optimality with model uncertainty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C727CA-45B5-EBE3-9482-5DBBA336D101}"/>
              </a:ext>
            </a:extLst>
          </p:cNvPr>
          <p:cNvSpPr/>
          <p:nvPr/>
        </p:nvSpPr>
        <p:spPr>
          <a:xfrm>
            <a:off x="3827211" y="5548633"/>
            <a:ext cx="5066965" cy="966549"/>
          </a:xfrm>
          <a:prstGeom prst="roundRect">
            <a:avLst/>
          </a:prstGeom>
          <a:solidFill>
            <a:schemeClr val="accent1">
              <a:alpha val="1158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415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76F99-4A50-36D6-C1E5-C99F62EC99B0}"/>
              </a:ext>
            </a:extLst>
          </p:cNvPr>
          <p:cNvSpPr txBox="1">
            <a:spLocks/>
          </p:cNvSpPr>
          <p:nvPr/>
        </p:nvSpPr>
        <p:spPr>
          <a:xfrm>
            <a:off x="439492" y="409900"/>
            <a:ext cx="9533048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4000" b="1" dirty="0"/>
              <a:t>Empirical results: offline RL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9A6559-84AC-7739-3F20-9209C3E8EC98}"/>
              </a:ext>
            </a:extLst>
          </p:cNvPr>
          <p:cNvSpPr txBox="1">
            <a:spLocks/>
          </p:cNvSpPr>
          <p:nvPr/>
        </p:nvSpPr>
        <p:spPr>
          <a:xfrm>
            <a:off x="421413" y="1111669"/>
            <a:ext cx="9122843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2400" b="1" dirty="0">
                <a:solidFill>
                  <a:schemeClr val="accent1"/>
                </a:solidFill>
              </a:rPr>
              <a:t>Numerical algorithm:</a:t>
            </a:r>
          </a:p>
        </p:txBody>
      </p:sp>
      <p:pic>
        <p:nvPicPr>
          <p:cNvPr id="14" name="Picture 13" descr="A table with numbers and a number&#10;&#10;Description automatically generated">
            <a:extLst>
              <a:ext uri="{FF2B5EF4-FFF2-40B4-BE49-F238E27FC236}">
                <a16:creationId xmlns:a16="http://schemas.microsoft.com/office/drawing/2014/main" id="{446BFF39-3E08-AFE4-D025-1F4ADECD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41" y="3850047"/>
            <a:ext cx="5830096" cy="194732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ED9BC7F-D41B-5905-0B15-74C38156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78" y="1202381"/>
            <a:ext cx="3582016" cy="21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4D2306-AFDF-6F82-2E51-8BD9BBF0139A}"/>
              </a:ext>
            </a:extLst>
          </p:cNvPr>
          <p:cNvSpPr txBox="1"/>
          <p:nvPr/>
        </p:nvSpPr>
        <p:spPr>
          <a:xfrm>
            <a:off x="7868251" y="5895665"/>
            <a:ext cx="3352010" cy="830997"/>
          </a:xfrm>
          <a:prstGeom prst="rect">
            <a:avLst/>
          </a:prstGeom>
        </p:spPr>
        <p:txBody>
          <a:bodyPr vert="horz" wrap="none" lIns="0" tIns="0" rIns="91440" bIns="0" rtlCol="0" anchor="t" anchorCtr="0">
            <a:noAutofit/>
          </a:bodyPr>
          <a:lstStyle/>
          <a:p>
            <a:pPr>
              <a:lnSpc>
                <a:spcPts val="6000"/>
              </a:lnSpc>
            </a:pPr>
            <a:r>
              <a:rPr lang="en-NL" sz="2000" dirty="0"/>
              <a:t>Cartpole image by </a:t>
            </a:r>
            <a:r>
              <a:rPr lang="en-GB" sz="2000" dirty="0">
                <a:latin typeface="+mj-lt"/>
              </a:rPr>
              <a:t>Kelly, M. (2017)</a:t>
            </a:r>
            <a:r>
              <a:rPr lang="en-NL" sz="20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54CDF-C8E1-38B6-C026-1F00E480C14F}"/>
              </a:ext>
            </a:extLst>
          </p:cNvPr>
          <p:cNvSpPr txBox="1"/>
          <p:nvPr/>
        </p:nvSpPr>
        <p:spPr>
          <a:xfrm>
            <a:off x="566208" y="3507246"/>
            <a:ext cx="50169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Goal: </a:t>
            </a:r>
            <a:r>
              <a:rPr lang="en-GB" dirty="0"/>
              <a:t>balance at the </a:t>
            </a:r>
            <a:r>
              <a:rPr lang="en-GB" dirty="0" err="1"/>
              <a:t>center</a:t>
            </a:r>
            <a:r>
              <a:rPr lang="en-GB" dirty="0"/>
              <a:t> of the stable limit cycle dynamics, given limited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MPC with deep neural ensemble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Compare various trajectory optimizers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Results:</a:t>
            </a:r>
            <a:r>
              <a:rPr lang="en-GB" sz="1800" dirty="0"/>
              <a:t> Mean Hamiltonian (PMP-Mean H) achieves </a:t>
            </a:r>
            <a:r>
              <a:rPr lang="en-GB" sz="1800" b="1" dirty="0"/>
              <a:t>lower</a:t>
            </a:r>
            <a:r>
              <a:rPr lang="en-GB" sz="1800" dirty="0"/>
              <a:t> </a:t>
            </a:r>
            <a:r>
              <a:rPr lang="en-GB" sz="1800" b="1" dirty="0"/>
              <a:t>mean cost </a:t>
            </a:r>
            <a:r>
              <a:rPr lang="en-GB" sz="1800" dirty="0"/>
              <a:t>and </a:t>
            </a:r>
            <a:r>
              <a:rPr lang="en-GB" sz="1800" b="1" dirty="0"/>
              <a:t>reduced</a:t>
            </a:r>
            <a:r>
              <a:rPr lang="en-GB" sz="1800" dirty="0"/>
              <a:t> </a:t>
            </a:r>
            <a:r>
              <a:rPr lang="en-GB" sz="1800" b="1" dirty="0"/>
              <a:t>variance</a:t>
            </a:r>
            <a:endParaRPr lang="en-GB" sz="1800" dirty="0"/>
          </a:p>
          <a:p>
            <a:endParaRPr lang="en-NL" sz="18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B9960-F50F-31E4-CC4B-19319F69129A}"/>
              </a:ext>
            </a:extLst>
          </p:cNvPr>
          <p:cNvSpPr txBox="1"/>
          <p:nvPr/>
        </p:nvSpPr>
        <p:spPr>
          <a:xfrm>
            <a:off x="566208" y="143686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effectLst/>
              </a:rPr>
              <a:t> Two Point Boundary Value Problem (TPBVP)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</a:rPr>
              <a:t> The initial states are known, but not the initial co-states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>
                <a:solidFill>
                  <a:srgbClr val="000000"/>
                </a:solidFill>
                <a:effectLst/>
              </a:rPr>
              <a:t>Forward multiple shooting </a:t>
            </a:r>
            <a:r>
              <a:rPr lang="en-GB" dirty="0">
                <a:solidFill>
                  <a:srgbClr val="000000"/>
                </a:solidFill>
                <a:effectLst/>
              </a:rPr>
              <a:t>to identify co-states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Levenberg-Marquart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1070101-6EE1-F60D-1A5D-8E0E16ABF44C}"/>
              </a:ext>
            </a:extLst>
          </p:cNvPr>
          <p:cNvSpPr txBox="1">
            <a:spLocks/>
          </p:cNvSpPr>
          <p:nvPr/>
        </p:nvSpPr>
        <p:spPr>
          <a:xfrm>
            <a:off x="421412" y="3123697"/>
            <a:ext cx="9122843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2400" b="1" dirty="0">
                <a:solidFill>
                  <a:schemeClr val="accent1"/>
                </a:solidFill>
              </a:rPr>
              <a:t>Cartpole swingup</a:t>
            </a:r>
          </a:p>
        </p:txBody>
      </p:sp>
    </p:spTree>
    <p:extLst>
      <p:ext uri="{BB962C8B-B14F-4D97-AF65-F5344CB8AC3E}">
        <p14:creationId xmlns:p14="http://schemas.microsoft.com/office/powerpoint/2010/main" val="61740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44B6340-9B14-90B8-64CE-7E1FDA57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32" y="1793335"/>
            <a:ext cx="8210996" cy="2663435"/>
          </a:xfrm>
        </p:spPr>
        <p:txBody>
          <a:bodyPr>
            <a:noAutofit/>
          </a:bodyPr>
          <a:lstStyle/>
          <a:p>
            <a:pPr marL="400050" indent="-228600" defTabSz="9144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Model uncertainty </a:t>
            </a:r>
            <a:r>
              <a:rPr lang="en-US" sz="2400" dirty="0">
                <a:latin typeface="+mj-lt"/>
              </a:rPr>
              <a:t>is </a:t>
            </a:r>
            <a:r>
              <a:rPr lang="en-US" sz="2400" b="1" dirty="0">
                <a:latin typeface="+mj-lt"/>
              </a:rPr>
              <a:t>essential</a:t>
            </a:r>
            <a:r>
              <a:rPr lang="en-US" sz="2400" dirty="0">
                <a:latin typeface="+mj-lt"/>
              </a:rPr>
              <a:t> in RL, but introduces challenging optimization problem</a:t>
            </a:r>
          </a:p>
          <a:p>
            <a:pPr marL="400050" indent="-228600" defTabSz="9144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be alleviated with classical control theory tools (PMP)</a:t>
            </a:r>
          </a:p>
          <a:p>
            <a:pPr marL="400050" indent="-228600" defTabSz="9144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+mj-lt"/>
              </a:rPr>
              <a:t>Mean Hamiltonian Minimization:</a:t>
            </a:r>
          </a:p>
          <a:p>
            <a:pPr marL="857250" lvl="1">
              <a:spcAft>
                <a:spcPts val="200"/>
              </a:spcAft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Necessary Conditions of Optimality for model uncertainty</a:t>
            </a:r>
          </a:p>
          <a:p>
            <a:pPr marL="857250" lvl="1">
              <a:spcAft>
                <a:spcPts val="200"/>
              </a:spcAft>
            </a:pPr>
            <a:r>
              <a:rPr lang="en-US" dirty="0">
                <a:latin typeface="+mj-lt"/>
              </a:rPr>
              <a:t>Alternative for 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Planning in MPC in RL</a:t>
            </a:r>
          </a:p>
          <a:p>
            <a:pPr marL="857250" lvl="1">
              <a:spcAft>
                <a:spcPts val="200"/>
              </a:spcAft>
            </a:pPr>
            <a:r>
              <a:rPr lang="en-US" dirty="0">
                <a:latin typeface="+mj-lt"/>
              </a:rPr>
              <a:t>Naturally handles 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Continuous-time</a:t>
            </a:r>
            <a:r>
              <a:rPr lang="en-US" dirty="0">
                <a:latin typeface="+mj-lt"/>
              </a:rPr>
              <a:t> formulation.</a:t>
            </a:r>
          </a:p>
          <a:p>
            <a:pPr marL="400050" indent="-228600" defTabSz="9144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235F92-5B5A-7ACA-FD28-B3885BC8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41" y="4589451"/>
            <a:ext cx="2052917" cy="2052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7E194-6C05-1D1B-8A89-754B6C1E37F2}"/>
              </a:ext>
            </a:extLst>
          </p:cNvPr>
          <p:cNvSpPr txBox="1"/>
          <p:nvPr/>
        </p:nvSpPr>
        <p:spPr>
          <a:xfrm>
            <a:off x="3292705" y="5477102"/>
            <a:ext cx="5606589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0" defTabSz="914400">
              <a:spcAft>
                <a:spcPts val="200"/>
              </a:spcAft>
              <a:buNone/>
            </a:pPr>
            <a:r>
              <a:rPr lang="en-US" sz="2400" b="1" dirty="0">
                <a:latin typeface="+mj-lt"/>
              </a:rPr>
              <a:t>Contact</a:t>
            </a:r>
            <a:r>
              <a:rPr lang="en-US" sz="2400" dirty="0">
                <a:latin typeface="+mj-lt"/>
              </a:rPr>
              <a:t>:   </a:t>
            </a:r>
            <a:r>
              <a:rPr lang="en-US" sz="2400" dirty="0" err="1">
                <a:latin typeface="+mj-lt"/>
              </a:rPr>
              <a:t>david.leeftink@ru.nl</a:t>
            </a:r>
            <a:endParaRPr lang="en-US" sz="2400" dirty="0">
              <a:latin typeface="+mj-lt"/>
            </a:endParaRPr>
          </a:p>
          <a:p>
            <a:pPr marL="171450" indent="0" defTabSz="914400">
              <a:spcAft>
                <a:spcPts val="200"/>
              </a:spcAft>
              <a:buNone/>
            </a:pPr>
            <a:r>
              <a:rPr lang="en-US" sz="2400" b="1" dirty="0">
                <a:latin typeface="+mj-lt"/>
              </a:rPr>
              <a:t>Website:</a:t>
            </a:r>
            <a:r>
              <a:rPr lang="en-US" sz="2400" dirty="0">
                <a:latin typeface="+mj-lt"/>
              </a:rPr>
              <a:t>  </a:t>
            </a:r>
            <a:r>
              <a:rPr lang="en-US" sz="2400" u="sng" dirty="0">
                <a:solidFill>
                  <a:srgbClr val="0070C0"/>
                </a:solidFill>
                <a:latin typeface="+mj-lt"/>
              </a:rPr>
              <a:t>https://</a:t>
            </a:r>
            <a:r>
              <a:rPr lang="en-US" sz="2400" u="sng" dirty="0" err="1">
                <a:solidFill>
                  <a:srgbClr val="0070C0"/>
                </a:solidFill>
                <a:latin typeface="+mj-lt"/>
              </a:rPr>
              <a:t>davidleeftink.github.io</a:t>
            </a:r>
            <a:endParaRPr lang="en-US" sz="2400" u="sng" dirty="0">
              <a:solidFill>
                <a:srgbClr val="0070C0"/>
              </a:solidFill>
              <a:latin typeface="+mj-lt"/>
            </a:endParaRPr>
          </a:p>
          <a:p>
            <a:pPr marL="171450" indent="0" defTabSz="914400">
              <a:spcAft>
                <a:spcPts val="200"/>
              </a:spcAft>
              <a:buNone/>
            </a:pPr>
            <a:r>
              <a:rPr lang="en-US" sz="2400" b="1" dirty="0">
                <a:latin typeface="+mj-lt"/>
              </a:rPr>
              <a:t>QR code</a:t>
            </a:r>
            <a:r>
              <a:rPr lang="en-US" sz="2400" dirty="0">
                <a:latin typeface="+mj-lt"/>
              </a:rPr>
              <a:t>:  paper and open-source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69F7E8-9588-B373-7F02-C889EE262C7A}"/>
              </a:ext>
            </a:extLst>
          </p:cNvPr>
          <p:cNvSpPr txBox="1">
            <a:spLocks/>
          </p:cNvSpPr>
          <p:nvPr/>
        </p:nvSpPr>
        <p:spPr>
          <a:xfrm>
            <a:off x="511445" y="771490"/>
            <a:ext cx="9533048" cy="459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4000" b="1" dirty="0"/>
              <a:t>Take-home message</a:t>
            </a:r>
          </a:p>
        </p:txBody>
      </p:sp>
      <p:pic>
        <p:nvPicPr>
          <p:cNvPr id="8" name="Picture 7" descr="diagram">
            <a:extLst>
              <a:ext uri="{FF2B5EF4-FFF2-40B4-BE49-F238E27FC236}">
                <a16:creationId xmlns:a16="http://schemas.microsoft.com/office/drawing/2014/main" id="{2BA87348-986B-7676-5C1F-C6144C157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r="69600" b="1255"/>
          <a:stretch/>
        </p:blipFill>
        <p:spPr bwMode="auto">
          <a:xfrm>
            <a:off x="8682626" y="1440288"/>
            <a:ext cx="3088032" cy="26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E4E15A-1385-5216-B2EB-6877AB8B8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528" y="336959"/>
            <a:ext cx="3331027" cy="7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274</Words>
  <Application>Microsoft Macintosh PowerPoint</Application>
  <PresentationFormat>Widescreen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 Theme</vt:lpstr>
      <vt:lpstr>Optimal Control of Probabilistic Dynamics Models via Mean Hamiltonian Minimization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Leeftink, H.D.F. (David)</dc:creator>
  <cp:lastModifiedBy>Leeftink, H.D.F. (David)</cp:lastModifiedBy>
  <cp:revision>40</cp:revision>
  <dcterms:created xsi:type="dcterms:W3CDTF">2025-12-08T14:42:30Z</dcterms:created>
  <dcterms:modified xsi:type="dcterms:W3CDTF">2025-12-08T17:53:38Z</dcterms:modified>
</cp:coreProperties>
</file>